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svg" ContentType="image/svg+xml"/>
  <Override PartName="/ppt/media/image15.svg" ContentType="image/svg+xml"/>
  <Override PartName="/ppt/media/image17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8" r:id="rId3"/>
    <p:sldId id="267" r:id="rId5"/>
    <p:sldId id="260" r:id="rId6"/>
    <p:sldId id="257" r:id="rId7"/>
    <p:sldId id="261" r:id="rId8"/>
    <p:sldId id="297" r:id="rId9"/>
    <p:sldId id="298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08" r:id="rId18"/>
    <p:sldId id="309" r:id="rId19"/>
    <p:sldId id="300" r:id="rId20"/>
    <p:sldId id="310" r:id="rId21"/>
    <p:sldId id="311" r:id="rId22"/>
    <p:sldId id="312" r:id="rId23"/>
    <p:sldId id="313" r:id="rId24"/>
    <p:sldId id="314" r:id="rId25"/>
    <p:sldId id="316" r:id="rId26"/>
    <p:sldId id="318" r:id="rId27"/>
    <p:sldId id="319" r:id="rId28"/>
    <p:sldId id="320" r:id="rId29"/>
    <p:sldId id="289" r:id="rId30"/>
  </p:sldIdLst>
  <p:sldSz cx="12192000" cy="6858000"/>
  <p:notesSz cx="6858000" cy="9144000"/>
  <p:embeddedFontLst>
    <p:embeddedFont>
      <p:font typeface="幼圆" panose="02010509060101010101" charset="-122"/>
      <p:regular r:id="rId34"/>
    </p:embeddedFont>
    <p:embeddedFont>
      <p:font typeface="华文中宋" panose="02010600040101010101" charset="-122"/>
      <p:regular r:id="rId35"/>
    </p:embeddedFont>
    <p:embeddedFont>
      <p:font typeface="华文彩云" panose="02010800040101010101" charset="-122"/>
      <p:regular r:id="rId36"/>
    </p:embeddedFont>
    <p:embeddedFont>
      <p:font typeface="华文琥珀" panose="02010800040101010101" charset="-122"/>
      <p:regular r:id="rId37"/>
    </p:embeddedFont>
    <p:embeddedFont>
      <p:font typeface="Aa颜真卿多宝塔碑 (非商业使用)" panose="02010600010101010101" charset="-122"/>
      <p:regular r:id="rId38"/>
    </p:embeddedFont>
    <p:embeddedFont>
      <p:font typeface="华文新魏" panose="02010800040101010101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微软雅黑" panose="020B0503020204020204" charset="-122"/>
      <p:regular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1" orient="horz" pos="796" userDrawn="1">
          <p15:clr>
            <a:srgbClr val="A4A3A4"/>
          </p15:clr>
        </p15:guide>
        <p15:guide id="3" orient="horz" pos="4057" userDrawn="1">
          <p15:clr>
            <a:srgbClr val="A4A3A4"/>
          </p15:clr>
        </p15:guide>
        <p15:guide id="4" pos="40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EE3"/>
    <a:srgbClr val="E5F1F3"/>
    <a:srgbClr val="64B0AB"/>
    <a:srgbClr val="4F9498"/>
    <a:srgbClr val="A1CACB"/>
    <a:srgbClr val="98C4CC"/>
    <a:srgbClr val="77BAB5"/>
    <a:srgbClr val="54A8A2"/>
    <a:srgbClr val="E6E6E6"/>
    <a:srgbClr val="60D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61" y="610"/>
      </p:cViewPr>
      <p:guideLst>
        <p:guide orient="horz" pos="2234"/>
        <p:guide pos="3840"/>
        <p:guide orient="horz" pos="796"/>
        <p:guide orient="horz" pos="4057"/>
        <p:guide pos="4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16.xml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15.xml"/><Relationship Id="rId2" Type="http://schemas.openxmlformats.org/officeDocument/2006/relationships/image" Target="../media/image3.png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18.png"/><Relationship Id="rId11" Type="http://schemas.openxmlformats.org/officeDocument/2006/relationships/image" Target="../media/image17.svg"/><Relationship Id="rId10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1.png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209675" y="3625850"/>
            <a:ext cx="9508490" cy="147837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950845" y="4933315"/>
            <a:ext cx="6835140" cy="711200"/>
          </a:xfrm>
          <a:prstGeom prst="rect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23240" y="-61595"/>
            <a:ext cx="9624060" cy="1502410"/>
          </a:xfrm>
          <a:custGeom>
            <a:avLst/>
            <a:gdLst>
              <a:gd name="connisteX0" fmla="*/ 0 w 9624060"/>
              <a:gd name="connsiteY0" fmla="*/ 0 h 1451599"/>
              <a:gd name="connisteX1" fmla="*/ 1804035 w 9624060"/>
              <a:gd name="connsiteY1" fmla="*/ 862965 h 1451599"/>
              <a:gd name="connisteX2" fmla="*/ 3554730 w 9624060"/>
              <a:gd name="connsiteY2" fmla="*/ 549275 h 1451599"/>
              <a:gd name="connisteX3" fmla="*/ 6130925 w 9624060"/>
              <a:gd name="connsiteY3" fmla="*/ 1443355 h 1451599"/>
              <a:gd name="connisteX4" fmla="*/ 9624060 w 9624060"/>
              <a:gd name="connsiteY4" fmla="*/ 37465 h 1451599"/>
              <a:gd name="connisteX5" fmla="*/ 10166350 w 9624060"/>
              <a:gd name="connsiteY5" fmla="*/ -328295 h 14515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9624060" h="1451600">
                <a:moveTo>
                  <a:pt x="0" y="0"/>
                </a:moveTo>
                <a:cubicBezTo>
                  <a:pt x="325755" y="179070"/>
                  <a:pt x="1092835" y="753110"/>
                  <a:pt x="1804035" y="862965"/>
                </a:cubicBezTo>
                <a:cubicBezTo>
                  <a:pt x="2515235" y="972820"/>
                  <a:pt x="2689225" y="433070"/>
                  <a:pt x="3554730" y="549275"/>
                </a:cubicBezTo>
                <a:cubicBezTo>
                  <a:pt x="4420235" y="665480"/>
                  <a:pt x="4916805" y="1545590"/>
                  <a:pt x="6130925" y="1443355"/>
                </a:cubicBezTo>
                <a:cubicBezTo>
                  <a:pt x="7345045" y="1341120"/>
                  <a:pt x="8816975" y="391795"/>
                  <a:pt x="9624060" y="37465"/>
                </a:cubicBezTo>
              </a:path>
            </a:pathLst>
          </a:custGeom>
          <a:solidFill>
            <a:srgbClr val="D9EBEE"/>
          </a:solidFill>
          <a:ln>
            <a:solidFill>
              <a:srgbClr val="D9EBE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424160" y="3277235"/>
            <a:ext cx="1769110" cy="3660775"/>
            <a:chOff x="16416" y="5161"/>
            <a:chExt cx="2786" cy="5765"/>
          </a:xfrm>
        </p:grpSpPr>
        <p:sp>
          <p:nvSpPr>
            <p:cNvPr id="16" name="任意多边形 15"/>
            <p:cNvSpPr/>
            <p:nvPr/>
          </p:nvSpPr>
          <p:spPr>
            <a:xfrm>
              <a:off x="16416" y="5162"/>
              <a:ext cx="2786" cy="5764"/>
            </a:xfrm>
            <a:custGeom>
              <a:avLst/>
              <a:gdLst>
                <a:gd name="connisteX0" fmla="*/ 1769110 w 1769110"/>
                <a:gd name="connsiteY0" fmla="*/ 0 h 3660140"/>
                <a:gd name="connisteX1" fmla="*/ 727710 w 1769110"/>
                <a:gd name="connsiteY1" fmla="*/ 995045 h 3660140"/>
                <a:gd name="connisteX2" fmla="*/ 0 w 1769110"/>
                <a:gd name="connsiteY2" fmla="*/ 3660140 h 3660140"/>
                <a:gd name="connisteX3" fmla="*/ 321945 w 1769110"/>
                <a:gd name="connsiteY3" fmla="*/ 3744595 h 36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769110" h="3660140">
                  <a:moveTo>
                    <a:pt x="1769110" y="0"/>
                  </a:moveTo>
                  <a:cubicBezTo>
                    <a:pt x="1575435" y="145415"/>
                    <a:pt x="1081405" y="262890"/>
                    <a:pt x="727710" y="995045"/>
                  </a:cubicBezTo>
                  <a:cubicBezTo>
                    <a:pt x="374015" y="1727200"/>
                    <a:pt x="81280" y="3110230"/>
                    <a:pt x="0" y="3660140"/>
                  </a:cubicBezTo>
                </a:path>
              </a:pathLst>
            </a:cu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16486" y="5161"/>
              <a:ext cx="2716" cy="5614"/>
            </a:xfrm>
            <a:prstGeom prst="rtTriangle">
              <a:avLst/>
            </a:prstGeom>
            <a:solidFill>
              <a:srgbClr val="F9FC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5715" y="4758690"/>
            <a:ext cx="8573135" cy="2095500"/>
            <a:chOff x="-9" y="7494"/>
            <a:chExt cx="13501" cy="3300"/>
          </a:xfrm>
        </p:grpSpPr>
        <p:sp>
          <p:nvSpPr>
            <p:cNvPr id="10" name="任意多边形 9"/>
            <p:cNvSpPr/>
            <p:nvPr/>
          </p:nvSpPr>
          <p:spPr>
            <a:xfrm>
              <a:off x="0" y="7494"/>
              <a:ext cx="13493" cy="3281"/>
            </a:xfrm>
            <a:custGeom>
              <a:avLst/>
              <a:gdLst>
                <a:gd name="connisteX0" fmla="*/ 0 w 8537575"/>
                <a:gd name="connsiteY0" fmla="*/ 1462428 h 2282213"/>
                <a:gd name="connisteX1" fmla="*/ 1652905 w 8537575"/>
                <a:gd name="connsiteY1" fmla="*/ 23 h 2282213"/>
                <a:gd name="connisteX2" fmla="*/ 4133850 w 8537575"/>
                <a:gd name="connsiteY2" fmla="*/ 1431948 h 2282213"/>
                <a:gd name="connisteX3" fmla="*/ 6148070 w 8537575"/>
                <a:gd name="connsiteY3" fmla="*/ 811553 h 2282213"/>
                <a:gd name="connisteX4" fmla="*/ 8537575 w 8537575"/>
                <a:gd name="connsiteY4" fmla="*/ 2282213 h 2282213"/>
                <a:gd name="connisteX5" fmla="*/ 8752205 w 8537575"/>
                <a:gd name="connsiteY5" fmla="*/ 1891688 h 228221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3493" h="3281">
                  <a:moveTo>
                    <a:pt x="2612" y="0"/>
                  </a:moveTo>
                  <a:cubicBezTo>
                    <a:pt x="3919" y="-9"/>
                    <a:pt x="5112" y="1825"/>
                    <a:pt x="6533" y="2059"/>
                  </a:cubicBezTo>
                  <a:cubicBezTo>
                    <a:pt x="7954" y="2292"/>
                    <a:pt x="8325" y="922"/>
                    <a:pt x="9717" y="1167"/>
                  </a:cubicBezTo>
                  <a:cubicBezTo>
                    <a:pt x="11109" y="1411"/>
                    <a:pt x="12670" y="2971"/>
                    <a:pt x="13493" y="3281"/>
                  </a:cubicBezTo>
                  <a:lnTo>
                    <a:pt x="0" y="2102"/>
                  </a:lnTo>
                  <a:cubicBezTo>
                    <a:pt x="444" y="1641"/>
                    <a:pt x="1306" y="9"/>
                    <a:pt x="2612" y="0"/>
                  </a:cubicBezTo>
                  <a:close/>
                </a:path>
              </a:pathLst>
            </a:custGeom>
            <a:solidFill>
              <a:srgbClr val="C3DEE3"/>
            </a:solidFill>
            <a:ln>
              <a:solidFill>
                <a:srgbClr val="C3DEE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>
              <a:off x="-9" y="9600"/>
              <a:ext cx="13458" cy="1194"/>
            </a:xfrm>
            <a:prstGeom prst="rtTriangle">
              <a:avLst/>
            </a:prstGeom>
            <a:solidFill>
              <a:srgbClr val="C3DEE3"/>
            </a:solidFill>
            <a:ln>
              <a:solidFill>
                <a:srgbClr val="C3DEE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95325" y="5623560"/>
            <a:ext cx="514985" cy="236220"/>
            <a:chOff x="1984" y="9058"/>
            <a:chExt cx="707" cy="324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1984" y="9058"/>
              <a:ext cx="324" cy="324"/>
            </a:xfrm>
            <a:prstGeom prst="triangle">
              <a:avLst/>
            </a:prstGeom>
            <a:solidFill>
              <a:srgbClr val="F9FCF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367" y="9058"/>
              <a:ext cx="324" cy="324"/>
            </a:xfrm>
            <a:prstGeom prst="triangle">
              <a:avLst/>
            </a:prstGeom>
            <a:solidFill>
              <a:srgbClr val="F9FCF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217295" y="5542280"/>
            <a:ext cx="254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n>
                  <a:solidFill>
                    <a:schemeClr val="bg1">
                      <a:alpha val="59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幼圆" panose="02010509060101010101" charset="-122"/>
                <a:ea typeface="幼圆" panose="02010509060101010101" charset="-122"/>
              </a:rPr>
              <a:t>主讲人：陈维仪</a:t>
            </a:r>
            <a:endParaRPr lang="zh-CN" altLang="en-US" sz="2000" b="1">
              <a:ln>
                <a:solidFill>
                  <a:schemeClr val="bg1">
                    <a:alpha val="59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flipH="1">
            <a:off x="3147060" y="6063615"/>
            <a:ext cx="514985" cy="236220"/>
            <a:chOff x="1984" y="9058"/>
            <a:chExt cx="707" cy="324"/>
          </a:xfrm>
        </p:grpSpPr>
        <p:sp>
          <p:nvSpPr>
            <p:cNvPr id="36" name="等腰三角形 35"/>
            <p:cNvSpPr/>
            <p:nvPr/>
          </p:nvSpPr>
          <p:spPr>
            <a:xfrm rot="5400000">
              <a:off x="1984" y="9058"/>
              <a:ext cx="324" cy="324"/>
            </a:xfrm>
            <a:prstGeom prst="triangle">
              <a:avLst/>
            </a:prstGeom>
            <a:solidFill>
              <a:srgbClr val="F9FCF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2367" y="9058"/>
              <a:ext cx="324" cy="324"/>
            </a:xfrm>
            <a:prstGeom prst="triangle">
              <a:avLst/>
            </a:prstGeom>
            <a:solidFill>
              <a:srgbClr val="F9FCF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071880" y="5998845"/>
            <a:ext cx="1996440" cy="373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>
                <a:ln>
                  <a:solidFill>
                    <a:schemeClr val="bg1">
                      <a:alpha val="59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幼圆" panose="02010509060101010101" charset="-122"/>
                <a:ea typeface="幼圆" panose="02010509060101010101" charset="-122"/>
              </a:rPr>
              <a:t>2024年1</a:t>
            </a:r>
            <a:r>
              <a:rPr lang="en-US" altLang="zh-CN" sz="2000" b="1">
                <a:ln>
                  <a:solidFill>
                    <a:schemeClr val="bg1">
                      <a:alpha val="59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幼圆" panose="02010509060101010101" charset="-122"/>
                <a:ea typeface="幼圆" panose="02010509060101010101" charset="-122"/>
              </a:rPr>
              <a:t>1</a:t>
            </a:r>
            <a:r>
              <a:rPr lang="zh-CN" altLang="en-US" sz="2000" b="1">
                <a:ln>
                  <a:solidFill>
                    <a:schemeClr val="bg1">
                      <a:alpha val="59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幼圆" panose="02010509060101010101" charset="-122"/>
                <a:ea typeface="幼圆" panose="02010509060101010101" charset="-122"/>
              </a:rPr>
              <a:t>月2</a:t>
            </a:r>
            <a:r>
              <a:rPr lang="en-US" altLang="zh-CN" sz="2000" b="1">
                <a:ln>
                  <a:solidFill>
                    <a:schemeClr val="bg1">
                      <a:alpha val="59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幼圆" panose="02010509060101010101" charset="-122"/>
                <a:ea typeface="幼圆" panose="02010509060101010101" charset="-122"/>
              </a:rPr>
              <a:t>4</a:t>
            </a:r>
            <a:r>
              <a:rPr lang="zh-CN" altLang="en-US" sz="2000" b="1">
                <a:ln>
                  <a:solidFill>
                    <a:schemeClr val="bg1">
                      <a:alpha val="59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幼圆" panose="02010509060101010101" charset="-122"/>
                <a:ea typeface="幼圆" panose="02010509060101010101" charset="-122"/>
              </a:rPr>
              <a:t>日</a:t>
            </a:r>
            <a:endParaRPr lang="zh-CN" altLang="en-US" sz="2000" b="1">
              <a:ln>
                <a:solidFill>
                  <a:schemeClr val="bg1">
                    <a:alpha val="59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468610" y="6148705"/>
            <a:ext cx="166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计科师范</a:t>
            </a:r>
            <a:r>
              <a:rPr lang="en-US" altLang="zh-CN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班</a:t>
            </a:r>
            <a:endParaRPr lang="zh-CN" altLang="en-US" b="1">
              <a:solidFill>
                <a:srgbClr val="54A8A2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366125" y="6473825"/>
            <a:ext cx="3825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  <a:sym typeface="+mn-ea"/>
              </a:rPr>
              <a:t>·</a:t>
            </a:r>
            <a:r>
              <a:rPr lang="zh-CN" altLang="en-US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计算机与信息科学学院</a:t>
            </a:r>
            <a:r>
              <a:rPr lang="en-US" altLang="zh-CN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软件学院</a:t>
            </a:r>
            <a:endParaRPr lang="zh-CN" altLang="en-US" b="1">
              <a:solidFill>
                <a:srgbClr val="54A8A2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45" name="十字星 44"/>
          <p:cNvSpPr/>
          <p:nvPr/>
        </p:nvSpPr>
        <p:spPr>
          <a:xfrm>
            <a:off x="802005" y="2590165"/>
            <a:ext cx="415290" cy="687705"/>
          </a:xfrm>
          <a:prstGeom prst="star4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十字星 45"/>
          <p:cNvSpPr/>
          <p:nvPr/>
        </p:nvSpPr>
        <p:spPr>
          <a:xfrm>
            <a:off x="9730105" y="956945"/>
            <a:ext cx="652145" cy="980440"/>
          </a:xfrm>
          <a:prstGeom prst="star4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十字星 46"/>
          <p:cNvSpPr/>
          <p:nvPr/>
        </p:nvSpPr>
        <p:spPr>
          <a:xfrm>
            <a:off x="7984490" y="4935855"/>
            <a:ext cx="415290" cy="687705"/>
          </a:xfrm>
          <a:prstGeom prst="star4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十字星 47"/>
          <p:cNvSpPr/>
          <p:nvPr/>
        </p:nvSpPr>
        <p:spPr>
          <a:xfrm>
            <a:off x="3221355" y="1164590"/>
            <a:ext cx="220345" cy="489585"/>
          </a:xfrm>
          <a:prstGeom prst="star4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974090" y="320675"/>
            <a:ext cx="10189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计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  <a:sym typeface="+mn-ea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信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  <a:sym typeface="+mn-ea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院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  <a:sym typeface="+mn-ea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计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科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师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范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一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班</a:t>
            </a:r>
            <a:endParaRPr lang="zh-CN" altLang="en-US" sz="1600">
              <a:solidFill>
                <a:srgbClr val="54A8A2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3" name="燕尾形 40"/>
          <p:cNvSpPr/>
          <p:nvPr/>
        </p:nvSpPr>
        <p:spPr>
          <a:xfrm>
            <a:off x="2715895" y="3394710"/>
            <a:ext cx="4395470" cy="713105"/>
          </a:xfrm>
          <a:prstGeom prst="chevron">
            <a:avLst/>
          </a:prstGeom>
          <a:solidFill>
            <a:srgbClr val="54A8A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燕尾形 41"/>
          <p:cNvSpPr/>
          <p:nvPr/>
        </p:nvSpPr>
        <p:spPr>
          <a:xfrm flipH="1">
            <a:off x="4899025" y="3394075"/>
            <a:ext cx="4396740" cy="713105"/>
          </a:xfrm>
          <a:prstGeom prst="chevron">
            <a:avLst/>
          </a:prstGeom>
          <a:solidFill>
            <a:srgbClr val="54A8A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31820" y="3435985"/>
            <a:ext cx="5744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F9FCFC"/>
                </a:solidFill>
                <a:latin typeface="华文彩云" panose="02010800040101010101" charset="-122"/>
                <a:ea typeface="华文彩云" panose="02010800040101010101" charset="-122"/>
              </a:rPr>
              <a:t>高级语言程序设计（</a:t>
            </a:r>
            <a:r>
              <a:rPr lang="en-US" altLang="zh-CN" sz="3600" dirty="0">
                <a:solidFill>
                  <a:srgbClr val="F9FCFC"/>
                </a:solidFill>
                <a:latin typeface="华文彩云" panose="02010800040101010101" charset="-122"/>
                <a:ea typeface="华文彩云" panose="02010800040101010101" charset="-122"/>
              </a:rPr>
              <a:t>C</a:t>
            </a:r>
            <a:r>
              <a:rPr lang="zh-CN" altLang="en-US" sz="3600" dirty="0">
                <a:solidFill>
                  <a:srgbClr val="F9FCFC"/>
                </a:solidFill>
                <a:latin typeface="华文彩云" panose="02010800040101010101" charset="-122"/>
                <a:ea typeface="华文彩云" panose="02010800040101010101" charset="-122"/>
              </a:rPr>
              <a:t>语言）</a:t>
            </a:r>
            <a:endParaRPr lang="zh-CN" altLang="en-US" dirty="0">
              <a:solidFill>
                <a:srgbClr val="F9FCFC"/>
              </a:solidFill>
              <a:latin typeface="华文彩云" panose="02010800040101010101" charset="-122"/>
              <a:ea typeface="华文彩云" panose="02010800040101010101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0">
            <a:off x="2844800" y="1600200"/>
            <a:ext cx="6000115" cy="1529080"/>
            <a:chOff x="3069" y="2472"/>
            <a:chExt cx="9449" cy="2408"/>
          </a:xfrm>
        </p:grpSpPr>
        <p:sp>
          <p:nvSpPr>
            <p:cNvPr id="23" name="文本框 22"/>
            <p:cNvSpPr txBox="1"/>
            <p:nvPr/>
          </p:nvSpPr>
          <p:spPr>
            <a:xfrm>
              <a:off x="3069" y="2753"/>
              <a:ext cx="2120" cy="212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9600" dirty="0">
                  <a:solidFill>
                    <a:schemeClr val="accent5">
                      <a:lumMod val="75000"/>
                      <a:alpha val="75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</a:rPr>
                <a:t>学</a:t>
              </a:r>
              <a:endParaRPr lang="zh-CN" altLang="en-US" sz="9600" dirty="0">
                <a:solidFill>
                  <a:schemeClr val="accent5">
                    <a:lumMod val="75000"/>
                    <a:alpha val="75000"/>
                  </a:schemeClr>
                </a:solidFill>
                <a:latin typeface="华文琥珀" panose="02010800040101010101" charset="-122"/>
                <a:ea typeface="华文琥珀" panose="02010800040101010101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723" y="2472"/>
              <a:ext cx="2329" cy="2330"/>
              <a:chOff x="8441" y="2257"/>
              <a:chExt cx="2329" cy="233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8441" y="2257"/>
                <a:ext cx="2329" cy="2330"/>
              </a:xfrm>
              <a:prstGeom prst="ellipse">
                <a:avLst/>
              </a:prstGeom>
              <a:solidFill>
                <a:srgbClr val="54A8A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8543" y="2265"/>
                <a:ext cx="2227" cy="212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8800" dirty="0">
                    <a:solidFill>
                      <a:schemeClr val="bg1"/>
                    </a:solidFill>
                    <a:latin typeface="华文琥珀" panose="02010800040101010101" charset="-122"/>
                    <a:ea typeface="华文琥珀" panose="02010800040101010101" charset="-122"/>
                  </a:rPr>
                  <a:t>帮</a:t>
                </a:r>
                <a:endParaRPr lang="zh-CN" altLang="en-US" sz="8800" dirty="0">
                  <a:solidFill>
                    <a:schemeClr val="bg1"/>
                  </a:solidFill>
                  <a:latin typeface="华文琥珀" panose="02010800040101010101" charset="-122"/>
                  <a:ea typeface="华文琥珀" panose="02010800040101010101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 rot="21000000">
              <a:off x="5397" y="2585"/>
              <a:ext cx="2120" cy="21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8800" dirty="0">
                  <a:solidFill>
                    <a:schemeClr val="accent5">
                      <a:lumMod val="75000"/>
                      <a:alpha val="75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</a:rPr>
                <a:t>业</a:t>
              </a:r>
              <a:endParaRPr lang="zh-CN" altLang="en-US" sz="8800" dirty="0">
                <a:solidFill>
                  <a:schemeClr val="accent5">
                    <a:lumMod val="75000"/>
                    <a:alpha val="75000"/>
                  </a:schemeClr>
                </a:solidFill>
                <a:latin typeface="华文琥珀" panose="02010800040101010101" charset="-122"/>
                <a:ea typeface="华文琥珀" panose="02010800040101010101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398" y="2723"/>
              <a:ext cx="2120" cy="21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8800">
                  <a:solidFill>
                    <a:schemeClr val="accent5">
                      <a:lumMod val="75000"/>
                      <a:alpha val="75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</a:rPr>
                <a:t>扶</a:t>
              </a:r>
              <a:endParaRPr lang="zh-CN" altLang="en-US" sz="8800">
                <a:solidFill>
                  <a:schemeClr val="accent5">
                    <a:lumMod val="75000"/>
                    <a:alpha val="75000"/>
                  </a:schemeClr>
                </a:solidFill>
                <a:latin typeface="华文琥珀" panose="02010800040101010101" charset="-122"/>
                <a:ea typeface="华文琥珀" panose="02010800040101010101" charset="-122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2829560" y="3272790"/>
            <a:ext cx="6152515" cy="0"/>
          </a:xfrm>
          <a:prstGeom prst="line">
            <a:avLst/>
          </a:prstGeom>
          <a:ln w="31750" cap="rnd">
            <a:solidFill>
              <a:srgbClr val="A1CACB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64947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30841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基本语法与结构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50970" y="1298575"/>
            <a:ext cx="7298055" cy="5130165"/>
          </a:xfrm>
          <a:prstGeom prst="rect">
            <a:avLst/>
          </a:prstGeom>
          <a:solidFill>
            <a:srgbClr val="4F949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8930" y="3327400"/>
            <a:ext cx="3779520" cy="55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·switch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155" y="1298575"/>
            <a:ext cx="5353685" cy="51301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64947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30841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基本语法与结构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50970" y="1298575"/>
            <a:ext cx="7298055" cy="5130165"/>
          </a:xfrm>
          <a:prstGeom prst="rect">
            <a:avLst/>
          </a:prstGeom>
          <a:solidFill>
            <a:srgbClr val="4F949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8930" y="3327400"/>
            <a:ext cx="3779520" cy="55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·while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955" y="1461135"/>
            <a:ext cx="6014085" cy="48050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64947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30841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基本语法与结构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21330" y="1763395"/>
            <a:ext cx="8829040" cy="4349115"/>
          </a:xfrm>
          <a:prstGeom prst="rect">
            <a:avLst/>
          </a:prstGeom>
          <a:solidFill>
            <a:srgbClr val="4F949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8930" y="3327400"/>
            <a:ext cx="3779520" cy="55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·for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r="10911"/>
          <a:stretch>
            <a:fillRect/>
          </a:stretch>
        </p:blipFill>
        <p:spPr>
          <a:xfrm>
            <a:off x="3282950" y="2101215"/>
            <a:ext cx="8306435" cy="36163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64947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30841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基本语法与结构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21330" y="1763395"/>
            <a:ext cx="8829040" cy="4349115"/>
          </a:xfrm>
          <a:prstGeom prst="rect">
            <a:avLst/>
          </a:prstGeom>
          <a:solidFill>
            <a:srgbClr val="4F949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-93345" y="3065780"/>
            <a:ext cx="2954020" cy="1687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·break/</a:t>
            </a:r>
            <a:endParaRPr lang="en-US" altLang="zh-CN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continue</a:t>
            </a:r>
            <a:endParaRPr lang="en-US" altLang="zh-CN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330" y="2385060"/>
            <a:ext cx="8829040" cy="28949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382524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4085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数组和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指针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435" y="984250"/>
            <a:ext cx="9373235" cy="54825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数组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382524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4085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数组和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指针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数组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865" y="984885"/>
            <a:ext cx="8653145" cy="55467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382524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4085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数组和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指针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数组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0" y="1510665"/>
            <a:ext cx="6304915" cy="4095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580" y="868680"/>
            <a:ext cx="4623435" cy="57042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382524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4085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数组和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指针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23595" y="986790"/>
            <a:ext cx="2704465" cy="55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一．下标从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0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开始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3595" y="162560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二．数组输入的时候，用循环一个一个输入，不能整体赋值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3595" y="2562225"/>
            <a:ext cx="3070225" cy="579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三．数组不能定义动态变量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93115" y="3285490"/>
            <a:ext cx="3910330" cy="522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四．二维数组可以看成行列的关系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23595" y="403860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五．字符和整型数组一样，不能用赋值语句整体赋值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错误案例</a:t>
            </a:r>
            <a:r>
              <a:rPr lang="en-US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❌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：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char str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【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12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】；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                   str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【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12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】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=“the string”;</a:t>
            </a:r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en-US" altLang="zh-CN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962650" y="863600"/>
            <a:ext cx="5805805" cy="759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六．二维字符数组使用的时候，注意先输入第一个数组的所有的值，再输入第二个数组的所有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的值，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6" grpId="0"/>
      <p:bldP spid="16" grpId="1"/>
      <p:bldP spid="17" grpId="0"/>
      <p:bldP spid="17" grpId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382524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4085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数组和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指针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指针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60" y="943610"/>
            <a:ext cx="8979535" cy="55664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382524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4085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数组和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指针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指针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5" y="1060450"/>
            <a:ext cx="11767185" cy="51485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5387" t="5571" r="5345" b="5808"/>
          <a:stretch>
            <a:fillRect/>
          </a:stretch>
        </p:blipFill>
        <p:spPr>
          <a:xfrm>
            <a:off x="0" y="1905"/>
            <a:ext cx="5996305" cy="6861810"/>
          </a:xfrm>
          <a:prstGeom prst="rect">
            <a:avLst/>
          </a:prstGeom>
        </p:spPr>
      </p:pic>
      <p:sp>
        <p:nvSpPr>
          <p:cNvPr id="10" name="圆角矩形 3"/>
          <p:cNvSpPr/>
          <p:nvPr/>
        </p:nvSpPr>
        <p:spPr>
          <a:xfrm>
            <a:off x="0" y="11430"/>
            <a:ext cx="5996305" cy="6864985"/>
          </a:xfrm>
          <a:prstGeom prst="rect">
            <a:avLst/>
          </a:prstGeom>
          <a:solidFill>
            <a:srgbClr val="4F9498">
              <a:alpha val="80000"/>
            </a:srgbClr>
          </a:solidFill>
        </p:spPr>
        <p:style>
          <a:lnRef idx="0">
            <a:srgbClr val="FFFFFF"/>
          </a:lnRef>
          <a:fillRef idx="1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5" name="圆角矩形 11"/>
          <p:cNvSpPr/>
          <p:nvPr/>
        </p:nvSpPr>
        <p:spPr>
          <a:xfrm>
            <a:off x="-586105" y="161925"/>
            <a:ext cx="2785019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79805" y="161925"/>
            <a:ext cx="10775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</a:rPr>
              <a:t>目录</a:t>
            </a:r>
            <a:endParaRPr lang="zh-CN" altLang="en-US" sz="3200" dirty="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9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66700" y="1276350"/>
            <a:ext cx="2769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kern="500" spc="-200">
                <a:solidFill>
                  <a:schemeClr val="bg1"/>
                </a:solidFill>
                <a:uFillTx/>
                <a:latin typeface="华文新魏" panose="02010800040101010101" charset="-122"/>
                <a:ea typeface="华文新魏" panose="02010800040101010101" charset="-122"/>
              </a:rPr>
              <a:t>温故而知新</a:t>
            </a:r>
            <a:endParaRPr lang="zh-CN" altLang="en-US" sz="4000" kern="500" spc="-200">
              <a:solidFill>
                <a:schemeClr val="bg1"/>
              </a:solidFill>
              <a:uFillTx/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22910" y="1985645"/>
            <a:ext cx="2333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28930" y="5257800"/>
            <a:ext cx="4188460" cy="1479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>
                    <a:alpha val="82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希望大家能够通过今天的学习，更好的了解</a:t>
            </a:r>
            <a:r>
              <a:rPr lang="en-US" altLang="zh-CN" sz="2000">
                <a:solidFill>
                  <a:schemeClr val="bg1">
                    <a:alpha val="82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C</a:t>
            </a:r>
            <a:r>
              <a:rPr lang="zh-CN" altLang="en-US" sz="2000">
                <a:solidFill>
                  <a:schemeClr val="bg1">
                    <a:alpha val="82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语言</a:t>
            </a:r>
            <a:endParaRPr lang="zh-CN" altLang="en-US" sz="2000">
              <a:solidFill>
                <a:schemeClr val="bg1">
                  <a:alpha val="82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22910" y="2139315"/>
            <a:ext cx="15347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22910" y="2295525"/>
            <a:ext cx="8077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单圆角矩形 39"/>
          <p:cNvSpPr/>
          <p:nvPr>
            <p:custDataLst>
              <p:tags r:id="rId6"/>
            </p:custDataLst>
          </p:nvPr>
        </p:nvSpPr>
        <p:spPr>
          <a:xfrm flipH="1" flipV="1">
            <a:off x="4691380" y="424815"/>
            <a:ext cx="5835015" cy="900000"/>
          </a:xfrm>
          <a:prstGeom prst="round1Rect">
            <a:avLst>
              <a:gd name="adj" fmla="val 35062"/>
            </a:avLst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001895" y="547370"/>
            <a:ext cx="167195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一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  ·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6508750" y="613410"/>
            <a:ext cx="358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</a:rPr>
              <a:t>概论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单圆角矩形 1"/>
          <p:cNvSpPr/>
          <p:nvPr>
            <p:custDataLst>
              <p:tags r:id="rId9"/>
            </p:custDataLst>
          </p:nvPr>
        </p:nvSpPr>
        <p:spPr>
          <a:xfrm flipH="1" flipV="1">
            <a:off x="4691380" y="1673860"/>
            <a:ext cx="5835015" cy="900000"/>
          </a:xfrm>
          <a:prstGeom prst="round1Rect">
            <a:avLst>
              <a:gd name="adj" fmla="val 35062"/>
            </a:avLst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5001895" y="1851660"/>
            <a:ext cx="147637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二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  ·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6508750" y="1917700"/>
            <a:ext cx="358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</a:rPr>
              <a:t>基本语法及</a:t>
            </a:r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</a:rPr>
              <a:t>结构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9" name="单圆角矩形 18"/>
          <p:cNvSpPr/>
          <p:nvPr>
            <p:custDataLst>
              <p:tags r:id="rId12"/>
            </p:custDataLst>
          </p:nvPr>
        </p:nvSpPr>
        <p:spPr>
          <a:xfrm flipH="1" flipV="1">
            <a:off x="4719320" y="3096895"/>
            <a:ext cx="5835015" cy="900000"/>
          </a:xfrm>
          <a:prstGeom prst="round1Rect">
            <a:avLst>
              <a:gd name="adj" fmla="val 35062"/>
            </a:avLst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5029835" y="3274695"/>
            <a:ext cx="1328420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三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  ·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6536690" y="3340735"/>
            <a:ext cx="358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</a:rPr>
              <a:t>数组和</a:t>
            </a:r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</a:rPr>
              <a:t>指针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3" name="单圆角矩形 22"/>
          <p:cNvSpPr/>
          <p:nvPr>
            <p:custDataLst>
              <p:tags r:id="rId15"/>
            </p:custDataLst>
          </p:nvPr>
        </p:nvSpPr>
        <p:spPr>
          <a:xfrm flipH="1" flipV="1">
            <a:off x="4691380" y="4338955"/>
            <a:ext cx="5835015" cy="900000"/>
          </a:xfrm>
          <a:prstGeom prst="round1Rect">
            <a:avLst>
              <a:gd name="adj" fmla="val 35062"/>
            </a:avLst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5001895" y="4516755"/>
            <a:ext cx="162242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四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  ·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7"/>
            </p:custDataLst>
          </p:nvPr>
        </p:nvSpPr>
        <p:spPr>
          <a:xfrm>
            <a:off x="6508750" y="4582795"/>
            <a:ext cx="358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</a:rPr>
              <a:t>函数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7" name="单圆角矩形 36"/>
          <p:cNvSpPr/>
          <p:nvPr>
            <p:custDataLst>
              <p:tags r:id="rId18"/>
            </p:custDataLst>
          </p:nvPr>
        </p:nvSpPr>
        <p:spPr>
          <a:xfrm flipH="1" flipV="1">
            <a:off x="4691380" y="5643245"/>
            <a:ext cx="5835015" cy="900000"/>
          </a:xfrm>
          <a:prstGeom prst="round1Rect">
            <a:avLst>
              <a:gd name="adj" fmla="val 35062"/>
            </a:avLst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5001895" y="5821045"/>
            <a:ext cx="147637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五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  ·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6508750" y="5887085"/>
            <a:ext cx="358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</a:rPr>
              <a:t>结构体及</a:t>
            </a:r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</a:rPr>
              <a:t>其他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382524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4085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数组和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指针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095" y="863600"/>
            <a:ext cx="9909175" cy="55683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382524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4085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数组和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指针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45" y="1020445"/>
            <a:ext cx="10973435" cy="54203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382524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4085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数组和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指针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30" y="1102360"/>
            <a:ext cx="10873740" cy="55219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237355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80987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结构体及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其他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结构体</a:t>
            </a:r>
            <a:endParaRPr lang="zh-CN" altLang="en-US" sz="4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5" y="991870"/>
            <a:ext cx="7052945" cy="5146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570" y="991870"/>
            <a:ext cx="7330440" cy="5334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237355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80987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结构体及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其他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结构体</a:t>
            </a:r>
            <a:endParaRPr lang="zh-CN" altLang="en-US" sz="4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295" y="991870"/>
            <a:ext cx="8342630" cy="5586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237355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280987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结构体及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其他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4060" y="1024890"/>
            <a:ext cx="10681335" cy="765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文件的读写是通过标准库函数来实现的，这些函数定义在头文件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&lt;stdio.h&gt;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中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3595" y="2283460"/>
            <a:ext cx="10629900" cy="3535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在文件操作之前，请确保文件路径和文件名是正确的。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文件操作完成后，应该使用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fclose()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函数关闭文件，以释放系统资源。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如果在文件操作过程中遇到错误，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fopen()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和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fputs()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等函数会返回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NULL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，并且可以调用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perror()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函数获取错误信息。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254762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108775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提示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  <a:sym typeface="+mn-ea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9300" y="1500505"/>
            <a:ext cx="5690870" cy="4857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Bef>
                <a:spcPts val="600"/>
              </a:spcBef>
            </a:pP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考试前看清出题目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确定要用到哪个知识点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所有的符号都是英文模式下的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符号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语句结束要有分号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确保括号都是成对出现的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实践出真知！！！一定要多做多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想！！！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pPr indent="0" fontAlgn="auto">
              <a:spcBef>
                <a:spcPts val="600"/>
              </a:spcBef>
            </a:pP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56030" y="1776095"/>
            <a:ext cx="9508490" cy="3708400"/>
            <a:chOff x="1978" y="2797"/>
            <a:chExt cx="14974" cy="584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978" y="5459"/>
              <a:ext cx="14974" cy="2328"/>
            </a:xfrm>
            <a:prstGeom prst="rect">
              <a:avLst/>
            </a:prstGeom>
          </p:spPr>
        </p:pic>
        <p:grpSp>
          <p:nvGrpSpPr>
            <p:cNvPr id="51" name="组合 50"/>
            <p:cNvGrpSpPr/>
            <p:nvPr/>
          </p:nvGrpSpPr>
          <p:grpSpPr>
            <a:xfrm>
              <a:off x="3071" y="2797"/>
              <a:ext cx="13650" cy="5840"/>
              <a:chOff x="3706" y="1850"/>
              <a:chExt cx="13650" cy="5840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3706" y="1850"/>
                <a:ext cx="13650" cy="2852"/>
                <a:chOff x="3472" y="2098"/>
                <a:chExt cx="13650" cy="2852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3472" y="2746"/>
                  <a:ext cx="2120" cy="212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zh-CN" altLang="en-US" sz="9600" dirty="0">
                      <a:solidFill>
                        <a:schemeClr val="accent5">
                          <a:lumMod val="75000"/>
                          <a:alpha val="75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</a:rPr>
                    <a:t>谢</a:t>
                  </a:r>
                  <a:endParaRPr lang="zh-CN" altLang="en-US" sz="9600" dirty="0">
                    <a:solidFill>
                      <a:schemeClr val="accent5">
                        <a:lumMod val="75000"/>
                        <a:alpha val="75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</a:endParaRPr>
                </a:p>
              </p:txBody>
            </p:sp>
            <p:grpSp>
              <p:nvGrpSpPr>
                <p:cNvPr id="27" name="组合 26"/>
                <p:cNvGrpSpPr/>
                <p:nvPr/>
              </p:nvGrpSpPr>
              <p:grpSpPr>
                <a:xfrm>
                  <a:off x="5592" y="2098"/>
                  <a:ext cx="2328" cy="2330"/>
                  <a:chOff x="6310" y="1883"/>
                  <a:chExt cx="2328" cy="233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6310" y="1883"/>
                    <a:ext cx="2329" cy="2330"/>
                  </a:xfrm>
                  <a:prstGeom prst="ellipse">
                    <a:avLst/>
                  </a:prstGeom>
                  <a:solidFill>
                    <a:srgbClr val="54A8A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6412" y="1891"/>
                    <a:ext cx="2227" cy="21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r>
                      <a:rPr lang="zh-CN" altLang="en-US" sz="8800" dirty="0">
                        <a:solidFill>
                          <a:schemeClr val="bg1"/>
                        </a:solidFill>
                        <a:latin typeface="华文琥珀" panose="02010800040101010101" charset="-122"/>
                        <a:ea typeface="华文琥珀" panose="02010800040101010101" charset="-122"/>
                      </a:rPr>
                      <a:t>谢</a:t>
                    </a:r>
                    <a:endParaRPr lang="zh-CN" altLang="en-US" sz="8800" dirty="0">
                      <a:solidFill>
                        <a:schemeClr val="bg1"/>
                      </a:solidFill>
                      <a:latin typeface="华文琥珀" panose="02010800040101010101" charset="-122"/>
                      <a:ea typeface="华文琥珀" panose="02010800040101010101" charset="-122"/>
                    </a:endParaRPr>
                  </a:p>
                </p:txBody>
              </p:sp>
            </p:grpSp>
            <p:sp>
              <p:nvSpPr>
                <p:cNvPr id="28" name="文本框 27"/>
                <p:cNvSpPr txBox="1"/>
                <p:nvPr/>
              </p:nvSpPr>
              <p:spPr>
                <a:xfrm rot="21000000">
                  <a:off x="7798" y="2578"/>
                  <a:ext cx="2120" cy="2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zh-CN" altLang="en-US" sz="8800" dirty="0">
                      <a:solidFill>
                        <a:schemeClr val="accent5">
                          <a:lumMod val="75000"/>
                          <a:alpha val="75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</a:rPr>
                    <a:t>大</a:t>
                  </a:r>
                  <a:endParaRPr lang="zh-CN" altLang="en-US" sz="8800" dirty="0">
                    <a:solidFill>
                      <a:schemeClr val="accent5">
                        <a:lumMod val="75000"/>
                        <a:alpha val="75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9767" y="2778"/>
                  <a:ext cx="2120" cy="2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zh-CN" altLang="en-US" sz="8800">
                      <a:solidFill>
                        <a:schemeClr val="accent5">
                          <a:lumMod val="75000"/>
                          <a:alpha val="75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</a:rPr>
                    <a:t>家</a:t>
                  </a:r>
                  <a:endParaRPr lang="zh-CN" altLang="en-US" sz="8800">
                    <a:solidFill>
                      <a:schemeClr val="accent5">
                        <a:lumMod val="75000"/>
                        <a:alpha val="75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 rot="180000">
                  <a:off x="11526" y="2823"/>
                  <a:ext cx="5596" cy="2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zh-CN" altLang="en-US" sz="8800" dirty="0">
                      <a:solidFill>
                        <a:schemeClr val="accent5">
                          <a:lumMod val="75000"/>
                          <a:alpha val="75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</a:rPr>
                    <a:t>的</a:t>
                  </a:r>
                  <a:r>
                    <a:rPr lang="zh-CN" altLang="en-US" sz="8800" dirty="0">
                      <a:solidFill>
                        <a:schemeClr val="accent5">
                          <a:lumMod val="75000"/>
                          <a:alpha val="75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</a:rPr>
                    <a:t>聆听</a:t>
                  </a:r>
                  <a:endParaRPr lang="zh-CN" altLang="en-US" sz="8800" dirty="0">
                    <a:solidFill>
                      <a:schemeClr val="accent5">
                        <a:lumMod val="75000"/>
                        <a:alpha val="75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</a:endParaRP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4776" y="6570"/>
                <a:ext cx="10764" cy="1120"/>
              </a:xfrm>
              <a:prstGeom prst="rect">
                <a:avLst/>
              </a:prstGeom>
              <a:solidFill>
                <a:srgbClr val="E5F1F3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燕尾形 40"/>
            <p:cNvSpPr/>
            <p:nvPr/>
          </p:nvSpPr>
          <p:spPr>
            <a:xfrm>
              <a:off x="5390" y="5536"/>
              <a:ext cx="4937" cy="630"/>
            </a:xfrm>
            <a:prstGeom prst="chevron">
              <a:avLst/>
            </a:prstGeom>
            <a:solidFill>
              <a:srgbClr val="54A8A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燕尾形 41"/>
            <p:cNvSpPr/>
            <p:nvPr/>
          </p:nvSpPr>
          <p:spPr>
            <a:xfrm flipH="1">
              <a:off x="8829" y="5535"/>
              <a:ext cx="4937" cy="630"/>
            </a:xfrm>
            <a:prstGeom prst="chevron">
              <a:avLst/>
            </a:prstGeom>
            <a:solidFill>
              <a:srgbClr val="54A8A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772" y="5551"/>
              <a:ext cx="58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F9FCFC"/>
                  </a:solidFill>
                  <a:latin typeface="华文彩云" panose="02010800040101010101" charset="-122"/>
                  <a:ea typeface="华文彩云" panose="02010800040101010101" charset="-122"/>
                  <a:sym typeface="+mn-ea"/>
                </a:rPr>
                <a:t>高级语言程序设计（</a:t>
              </a:r>
              <a:r>
                <a:rPr lang="en-US" altLang="zh-CN" dirty="0">
                  <a:solidFill>
                    <a:srgbClr val="F9FCFC"/>
                  </a:solidFill>
                  <a:latin typeface="华文彩云" panose="02010800040101010101" charset="-122"/>
                  <a:ea typeface="华文彩云" panose="02010800040101010101" charset="-122"/>
                  <a:sym typeface="+mn-ea"/>
                </a:rPr>
                <a:t>C</a:t>
              </a:r>
              <a:r>
                <a:rPr lang="zh-CN" altLang="en-US" dirty="0">
                  <a:solidFill>
                    <a:srgbClr val="F9FCFC"/>
                  </a:solidFill>
                  <a:latin typeface="华文彩云" panose="02010800040101010101" charset="-122"/>
                  <a:ea typeface="华文彩云" panose="02010800040101010101" charset="-122"/>
                  <a:sym typeface="+mn-ea"/>
                </a:rPr>
                <a:t>语言）</a:t>
              </a:r>
              <a:endParaRPr lang="zh-CN" altLang="en-US" dirty="0">
                <a:solidFill>
                  <a:srgbClr val="F9FCFC"/>
                </a:solidFill>
                <a:latin typeface="华文彩云" panose="02010800040101010101" charset="-122"/>
                <a:ea typeface="华文彩云" panose="02010800040101010101" charset="-122"/>
              </a:endParaRPr>
            </a:p>
          </p:txBody>
        </p:sp>
      </p:grpSp>
      <p:sp>
        <p:nvSpPr>
          <p:cNvPr id="5" name="任意多边形 4"/>
          <p:cNvSpPr/>
          <p:nvPr/>
        </p:nvSpPr>
        <p:spPr>
          <a:xfrm>
            <a:off x="523240" y="-61595"/>
            <a:ext cx="9624060" cy="1502410"/>
          </a:xfrm>
          <a:custGeom>
            <a:avLst/>
            <a:gdLst>
              <a:gd name="connisteX0" fmla="*/ 0 w 9624060"/>
              <a:gd name="connsiteY0" fmla="*/ 0 h 1451599"/>
              <a:gd name="connisteX1" fmla="*/ 1804035 w 9624060"/>
              <a:gd name="connsiteY1" fmla="*/ 862965 h 1451599"/>
              <a:gd name="connisteX2" fmla="*/ 3554730 w 9624060"/>
              <a:gd name="connsiteY2" fmla="*/ 549275 h 1451599"/>
              <a:gd name="connisteX3" fmla="*/ 6130925 w 9624060"/>
              <a:gd name="connsiteY3" fmla="*/ 1443355 h 1451599"/>
              <a:gd name="connisteX4" fmla="*/ 9624060 w 9624060"/>
              <a:gd name="connsiteY4" fmla="*/ 37465 h 1451599"/>
              <a:gd name="connisteX5" fmla="*/ 10166350 w 9624060"/>
              <a:gd name="connsiteY5" fmla="*/ -328295 h 14515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9624060" h="1451600">
                <a:moveTo>
                  <a:pt x="0" y="0"/>
                </a:moveTo>
                <a:cubicBezTo>
                  <a:pt x="325755" y="179070"/>
                  <a:pt x="1092835" y="753110"/>
                  <a:pt x="1804035" y="862965"/>
                </a:cubicBezTo>
                <a:cubicBezTo>
                  <a:pt x="2515235" y="972820"/>
                  <a:pt x="2689225" y="433070"/>
                  <a:pt x="3554730" y="549275"/>
                </a:cubicBezTo>
                <a:cubicBezTo>
                  <a:pt x="4420235" y="665480"/>
                  <a:pt x="4916805" y="1545590"/>
                  <a:pt x="6130925" y="1443355"/>
                </a:cubicBezTo>
                <a:cubicBezTo>
                  <a:pt x="7345045" y="1341120"/>
                  <a:pt x="8816975" y="391795"/>
                  <a:pt x="9624060" y="37465"/>
                </a:cubicBezTo>
              </a:path>
            </a:pathLst>
          </a:custGeom>
          <a:solidFill>
            <a:srgbClr val="D9EBEE"/>
          </a:solidFill>
          <a:ln>
            <a:solidFill>
              <a:srgbClr val="D9EBE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424160" y="3277235"/>
            <a:ext cx="1769110" cy="3660775"/>
            <a:chOff x="16416" y="5161"/>
            <a:chExt cx="2786" cy="5765"/>
          </a:xfrm>
        </p:grpSpPr>
        <p:sp>
          <p:nvSpPr>
            <p:cNvPr id="16" name="任意多边形 15"/>
            <p:cNvSpPr/>
            <p:nvPr/>
          </p:nvSpPr>
          <p:spPr>
            <a:xfrm>
              <a:off x="16416" y="5162"/>
              <a:ext cx="2786" cy="5764"/>
            </a:xfrm>
            <a:custGeom>
              <a:avLst/>
              <a:gdLst>
                <a:gd name="connisteX0" fmla="*/ 1769110 w 1769110"/>
                <a:gd name="connsiteY0" fmla="*/ 0 h 3660140"/>
                <a:gd name="connisteX1" fmla="*/ 727710 w 1769110"/>
                <a:gd name="connsiteY1" fmla="*/ 995045 h 3660140"/>
                <a:gd name="connisteX2" fmla="*/ 0 w 1769110"/>
                <a:gd name="connsiteY2" fmla="*/ 3660140 h 3660140"/>
                <a:gd name="connisteX3" fmla="*/ 321945 w 1769110"/>
                <a:gd name="connsiteY3" fmla="*/ 3744595 h 36601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769110" h="3660140">
                  <a:moveTo>
                    <a:pt x="1769110" y="0"/>
                  </a:moveTo>
                  <a:cubicBezTo>
                    <a:pt x="1575435" y="145415"/>
                    <a:pt x="1081405" y="262890"/>
                    <a:pt x="727710" y="995045"/>
                  </a:cubicBezTo>
                  <a:cubicBezTo>
                    <a:pt x="374015" y="1727200"/>
                    <a:pt x="81280" y="3110230"/>
                    <a:pt x="0" y="3660140"/>
                  </a:cubicBezTo>
                </a:path>
              </a:pathLst>
            </a:cu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16486" y="5161"/>
              <a:ext cx="2716" cy="5614"/>
            </a:xfrm>
            <a:prstGeom prst="rtTriangle">
              <a:avLst/>
            </a:prstGeom>
            <a:solidFill>
              <a:srgbClr val="F9FC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5715" y="4758690"/>
            <a:ext cx="8573135" cy="2095500"/>
            <a:chOff x="-9" y="7494"/>
            <a:chExt cx="13501" cy="3300"/>
          </a:xfrm>
        </p:grpSpPr>
        <p:sp>
          <p:nvSpPr>
            <p:cNvPr id="10" name="任意多边形 9"/>
            <p:cNvSpPr/>
            <p:nvPr/>
          </p:nvSpPr>
          <p:spPr>
            <a:xfrm>
              <a:off x="0" y="7494"/>
              <a:ext cx="13493" cy="3281"/>
            </a:xfrm>
            <a:custGeom>
              <a:avLst/>
              <a:gdLst>
                <a:gd name="connisteX0" fmla="*/ 0 w 8537575"/>
                <a:gd name="connsiteY0" fmla="*/ 1462428 h 2282213"/>
                <a:gd name="connisteX1" fmla="*/ 1652905 w 8537575"/>
                <a:gd name="connsiteY1" fmla="*/ 23 h 2282213"/>
                <a:gd name="connisteX2" fmla="*/ 4133850 w 8537575"/>
                <a:gd name="connsiteY2" fmla="*/ 1431948 h 2282213"/>
                <a:gd name="connisteX3" fmla="*/ 6148070 w 8537575"/>
                <a:gd name="connsiteY3" fmla="*/ 811553 h 2282213"/>
                <a:gd name="connisteX4" fmla="*/ 8537575 w 8537575"/>
                <a:gd name="connsiteY4" fmla="*/ 2282213 h 2282213"/>
                <a:gd name="connisteX5" fmla="*/ 8752205 w 8537575"/>
                <a:gd name="connsiteY5" fmla="*/ 1891688 h 228221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3493" h="3281">
                  <a:moveTo>
                    <a:pt x="2612" y="0"/>
                  </a:moveTo>
                  <a:cubicBezTo>
                    <a:pt x="3919" y="-9"/>
                    <a:pt x="5112" y="1825"/>
                    <a:pt x="6533" y="2059"/>
                  </a:cubicBezTo>
                  <a:cubicBezTo>
                    <a:pt x="7954" y="2292"/>
                    <a:pt x="8325" y="922"/>
                    <a:pt x="9717" y="1167"/>
                  </a:cubicBezTo>
                  <a:cubicBezTo>
                    <a:pt x="11109" y="1411"/>
                    <a:pt x="12670" y="2971"/>
                    <a:pt x="13493" y="3281"/>
                  </a:cubicBezTo>
                  <a:lnTo>
                    <a:pt x="0" y="2102"/>
                  </a:lnTo>
                  <a:cubicBezTo>
                    <a:pt x="444" y="1641"/>
                    <a:pt x="1306" y="9"/>
                    <a:pt x="2612" y="0"/>
                  </a:cubicBezTo>
                  <a:close/>
                </a:path>
              </a:pathLst>
            </a:custGeom>
            <a:solidFill>
              <a:srgbClr val="C3DEE3"/>
            </a:solidFill>
            <a:ln>
              <a:solidFill>
                <a:srgbClr val="C3DEE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>
              <a:off x="-9" y="9600"/>
              <a:ext cx="13458" cy="1194"/>
            </a:xfrm>
            <a:prstGeom prst="rtTriangle">
              <a:avLst/>
            </a:prstGeom>
            <a:solidFill>
              <a:srgbClr val="C3DEE3"/>
            </a:solidFill>
            <a:ln>
              <a:solidFill>
                <a:srgbClr val="C3DEE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95325" y="5623560"/>
            <a:ext cx="514985" cy="236220"/>
            <a:chOff x="1984" y="9058"/>
            <a:chExt cx="707" cy="324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1984" y="9058"/>
              <a:ext cx="324" cy="324"/>
            </a:xfrm>
            <a:prstGeom prst="triangle">
              <a:avLst/>
            </a:prstGeom>
            <a:solidFill>
              <a:srgbClr val="F9FCF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367" y="9058"/>
              <a:ext cx="324" cy="324"/>
            </a:xfrm>
            <a:prstGeom prst="triangle">
              <a:avLst/>
            </a:prstGeom>
            <a:solidFill>
              <a:srgbClr val="F9FCF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217295" y="5542280"/>
            <a:ext cx="254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n>
                  <a:solidFill>
                    <a:schemeClr val="bg1">
                      <a:alpha val="59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幼圆" panose="02010509060101010101" charset="-122"/>
                <a:ea typeface="幼圆" panose="02010509060101010101" charset="-122"/>
              </a:rPr>
              <a:t>主讲人：陈维仪</a:t>
            </a:r>
            <a:endParaRPr lang="zh-CN" altLang="en-US" sz="2000" b="1">
              <a:ln>
                <a:solidFill>
                  <a:schemeClr val="bg1">
                    <a:alpha val="59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flipH="1">
            <a:off x="3147060" y="6063615"/>
            <a:ext cx="514985" cy="236220"/>
            <a:chOff x="1984" y="9058"/>
            <a:chExt cx="707" cy="324"/>
          </a:xfrm>
        </p:grpSpPr>
        <p:sp>
          <p:nvSpPr>
            <p:cNvPr id="36" name="等腰三角形 35"/>
            <p:cNvSpPr/>
            <p:nvPr/>
          </p:nvSpPr>
          <p:spPr>
            <a:xfrm rot="5400000">
              <a:off x="1984" y="9058"/>
              <a:ext cx="324" cy="324"/>
            </a:xfrm>
            <a:prstGeom prst="triangle">
              <a:avLst/>
            </a:prstGeom>
            <a:solidFill>
              <a:srgbClr val="F9FCF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2367" y="9058"/>
              <a:ext cx="324" cy="324"/>
            </a:xfrm>
            <a:prstGeom prst="triangle">
              <a:avLst/>
            </a:prstGeom>
            <a:solidFill>
              <a:srgbClr val="F9FCF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071880" y="5998845"/>
            <a:ext cx="1996440" cy="373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>
                <a:ln>
                  <a:solidFill>
                    <a:schemeClr val="bg1">
                      <a:alpha val="59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幼圆" panose="02010509060101010101" charset="-122"/>
                <a:ea typeface="幼圆" panose="02010509060101010101" charset="-122"/>
              </a:rPr>
              <a:t>2024年10月25日</a:t>
            </a:r>
            <a:endParaRPr lang="zh-CN" altLang="en-US" sz="2000" b="1">
              <a:ln>
                <a:solidFill>
                  <a:schemeClr val="bg1">
                    <a:alpha val="59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468610" y="6148705"/>
            <a:ext cx="166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计科师范</a:t>
            </a:r>
            <a:r>
              <a:rPr lang="en-US" altLang="zh-CN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班</a:t>
            </a:r>
            <a:endParaRPr lang="zh-CN" altLang="en-US" b="1">
              <a:solidFill>
                <a:srgbClr val="54A8A2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366125" y="6473825"/>
            <a:ext cx="3825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  <a:sym typeface="+mn-ea"/>
              </a:rPr>
              <a:t>·</a:t>
            </a:r>
            <a:r>
              <a:rPr lang="zh-CN" altLang="en-US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计算机与信息科学学院</a:t>
            </a:r>
            <a:r>
              <a:rPr lang="en-US" altLang="zh-CN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b="1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软件学院</a:t>
            </a:r>
            <a:endParaRPr lang="zh-CN" altLang="en-US" b="1">
              <a:solidFill>
                <a:srgbClr val="54A8A2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45" name="十字星 44"/>
          <p:cNvSpPr/>
          <p:nvPr/>
        </p:nvSpPr>
        <p:spPr>
          <a:xfrm>
            <a:off x="802005" y="2590165"/>
            <a:ext cx="415290" cy="687705"/>
          </a:xfrm>
          <a:prstGeom prst="star4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十字星 45"/>
          <p:cNvSpPr/>
          <p:nvPr/>
        </p:nvSpPr>
        <p:spPr>
          <a:xfrm>
            <a:off x="9730105" y="956945"/>
            <a:ext cx="652145" cy="980440"/>
          </a:xfrm>
          <a:prstGeom prst="star4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十字星 46"/>
          <p:cNvSpPr/>
          <p:nvPr/>
        </p:nvSpPr>
        <p:spPr>
          <a:xfrm>
            <a:off x="7984490" y="4935855"/>
            <a:ext cx="415290" cy="687705"/>
          </a:xfrm>
          <a:prstGeom prst="star4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十字星 47"/>
          <p:cNvSpPr/>
          <p:nvPr/>
        </p:nvSpPr>
        <p:spPr>
          <a:xfrm>
            <a:off x="3205480" y="1349375"/>
            <a:ext cx="220345" cy="489585"/>
          </a:xfrm>
          <a:prstGeom prst="star4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4090" y="320675"/>
            <a:ext cx="10189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计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  <a:sym typeface="+mn-ea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信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  <a:sym typeface="+mn-ea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院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  <a:sym typeface="+mn-ea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计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科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师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范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一</a:t>
            </a:r>
            <a:r>
              <a:rPr lang="en-US" altLang="zh-CN" sz="1600" b="1">
                <a:solidFill>
                  <a:srgbClr val="54A8A2"/>
                </a:solidFill>
                <a:latin typeface="华文中宋" panose="02010600040101010101" charset="-122"/>
                <a:ea typeface="华文中宋" panose="02010600040101010101" charset="-122"/>
                <a:cs typeface="幼圆" panose="02010509060101010101" charset="-122"/>
              </a:rPr>
              <a:t>·</a:t>
            </a:r>
            <a:r>
              <a:rPr lang="zh-CN" altLang="en-US" sz="1600">
                <a:solidFill>
                  <a:srgbClr val="54A8A2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班</a:t>
            </a:r>
            <a:endParaRPr lang="zh-CN" altLang="en-US" sz="1600">
              <a:solidFill>
                <a:srgbClr val="54A8A2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9000"/>
          </a:blip>
          <a:srcRect t="35215" b="32239"/>
          <a:stretch>
            <a:fillRect/>
          </a:stretch>
        </p:blipFill>
        <p:spPr>
          <a:xfrm>
            <a:off x="0" y="0"/>
            <a:ext cx="12192635" cy="264541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12755" y="5278755"/>
            <a:ext cx="1316990" cy="1840865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5242560"/>
            <a:ext cx="2609215" cy="163385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78740" y="-66675"/>
            <a:ext cx="12270740" cy="2711450"/>
          </a:xfrm>
          <a:prstGeom prst="rect">
            <a:avLst/>
          </a:prstGeom>
          <a:solidFill>
            <a:srgbClr val="64B0AB">
              <a:alpha val="38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-586105" y="161925"/>
            <a:ext cx="2745105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73785" y="161925"/>
            <a:ext cx="1085850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</a:rPr>
              <a:t>概述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476365" y="51993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37255" y="804545"/>
            <a:ext cx="4732655" cy="1074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什么是</a:t>
            </a:r>
            <a:r>
              <a:rPr lang="en-US" altLang="zh-CN" sz="6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</a:t>
            </a:r>
            <a:r>
              <a:rPr lang="zh-CN" altLang="en-US" sz="6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语言？</a:t>
            </a:r>
            <a:endParaRPr lang="zh-CN" altLang="en-US" sz="6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00480" y="3319145"/>
            <a:ext cx="9455785" cy="2555240"/>
            <a:chOff x="2048" y="5227"/>
            <a:chExt cx="14891" cy="4024"/>
          </a:xfrm>
        </p:grpSpPr>
        <p:sp>
          <p:nvSpPr>
            <p:cNvPr id="15" name="文本框 14"/>
            <p:cNvSpPr txBox="1"/>
            <p:nvPr/>
          </p:nvSpPr>
          <p:spPr>
            <a:xfrm>
              <a:off x="5413" y="6604"/>
              <a:ext cx="11526" cy="9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36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我们跟</a:t>
              </a:r>
              <a:r>
                <a:rPr lang="zh-CN" altLang="en-US" sz="36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计算机交流的一种语言</a:t>
              </a:r>
              <a:r>
                <a:rPr lang="en-US" altLang="zh-CN" sz="36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/</a:t>
              </a:r>
              <a:r>
                <a:rPr lang="zh-CN" altLang="en-US" sz="36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方式</a:t>
              </a:r>
              <a:endParaRPr lang="zh-CN" altLang="en-US" sz="3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  <p:pic>
          <p:nvPicPr>
            <p:cNvPr id="17" name="图片 16"/>
            <p:cNvPicPr/>
            <p:nvPr/>
          </p:nvPicPr>
          <p:blipFill>
            <a:blip r:embed="rId6"/>
            <a:srcRect l="17179" r="18036"/>
            <a:stretch>
              <a:fillRect/>
            </a:stretch>
          </p:blipFill>
          <p:spPr>
            <a:xfrm>
              <a:off x="2048" y="5227"/>
              <a:ext cx="2606" cy="40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0" y="1210310"/>
            <a:ext cx="5832475" cy="56476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" y="2200910"/>
            <a:ext cx="2966720" cy="1997710"/>
          </a:xfrm>
          <a:prstGeom prst="rect">
            <a:avLst/>
          </a:prstGeom>
        </p:spPr>
      </p:pic>
      <p:pic>
        <p:nvPicPr>
          <p:cNvPr id="13" name="图片 12" descr="花"/>
          <p:cNvPicPr>
            <a:picLocks noChangeAspect="1"/>
          </p:cNvPicPr>
          <p:nvPr/>
        </p:nvPicPr>
        <p:blipFill>
          <a:blip r:embed="rId3">
            <a:alphaModFix amt="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5775" y="4198620"/>
            <a:ext cx="3168015" cy="3168015"/>
          </a:xfrm>
          <a:prstGeom prst="rect">
            <a:avLst/>
          </a:prstGeom>
        </p:spPr>
      </p:pic>
      <p:pic>
        <p:nvPicPr>
          <p:cNvPr id="14" name="图片 13" descr="花"/>
          <p:cNvPicPr>
            <a:picLocks noChangeAspect="1"/>
          </p:cNvPicPr>
          <p:nvPr/>
        </p:nvPicPr>
        <p:blipFill>
          <a:blip r:embed="rId5">
            <a:alphaModFix amt="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0615" y="804545"/>
            <a:ext cx="2144395" cy="2144395"/>
          </a:xfrm>
          <a:prstGeom prst="rect">
            <a:avLst/>
          </a:prstGeom>
        </p:spPr>
      </p:pic>
      <p:pic>
        <p:nvPicPr>
          <p:cNvPr id="15" name="图片 14" descr="08179c10c13936914707d655b7ec13f"/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 flipH="1">
            <a:off x="8283575" y="1406525"/>
            <a:ext cx="6243955" cy="4451985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875264" y="25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9607296" y="198755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700905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73785" y="161925"/>
            <a:ext cx="329501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</a:rPr>
              <a:t>基本语法与</a:t>
            </a:r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</a:rPr>
              <a:t>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117090" y="1406525"/>
            <a:ext cx="275590" cy="275590"/>
          </a:xfrm>
          <a:prstGeom prst="ellipse">
            <a:avLst/>
          </a:prstGeom>
          <a:solidFill>
            <a:srgbClr val="D9EBEE"/>
          </a:solidFill>
          <a:ln>
            <a:solidFill>
              <a:srgbClr val="54A8A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线性数据图"/>
          <p:cNvPicPr>
            <a:picLocks noChangeAspect="1"/>
          </p:cNvPicPr>
          <p:nvPr/>
        </p:nvPicPr>
        <p:blipFill>
          <a:blip r:embed="rId10">
            <a:alphaModFix amt="83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8930" y="1587500"/>
            <a:ext cx="203708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</a:rPr>
              <a:t>固定格式：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3471545" y="1496060"/>
            <a:ext cx="1230630" cy="9074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822825" y="105664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头文件（编译预处理指令，还有其他的指令</a:t>
            </a:r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...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7065" y="2200910"/>
            <a:ext cx="2800350" cy="40259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47700" y="2242185"/>
            <a:ext cx="8959215" cy="944880"/>
            <a:chOff x="1020" y="3531"/>
            <a:chExt cx="14109" cy="1488"/>
          </a:xfrm>
        </p:grpSpPr>
        <p:sp>
          <p:nvSpPr>
            <p:cNvPr id="25" name="矩形 24"/>
            <p:cNvSpPr/>
            <p:nvPr/>
          </p:nvSpPr>
          <p:spPr>
            <a:xfrm>
              <a:off x="1020" y="4465"/>
              <a:ext cx="2102" cy="55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V="1">
              <a:off x="3019" y="4256"/>
              <a:ext cx="4783" cy="6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819" y="3531"/>
              <a:ext cx="731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主函数（一个程序里面可以包含很多自定义函数，一般都是通过</a:t>
              </a:r>
              <a:r>
                <a:rPr lang="en-US" altLang="zh-CN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main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函数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调用）</a:t>
              </a:r>
              <a:endPara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41425" y="3427730"/>
            <a:ext cx="8366125" cy="706120"/>
            <a:chOff x="1955" y="5398"/>
            <a:chExt cx="13175" cy="1112"/>
          </a:xfrm>
        </p:grpSpPr>
        <p:sp>
          <p:nvSpPr>
            <p:cNvPr id="28" name="文本框 27"/>
            <p:cNvSpPr txBox="1"/>
            <p:nvPr/>
          </p:nvSpPr>
          <p:spPr>
            <a:xfrm>
              <a:off x="8730" y="5398"/>
              <a:ext cx="640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向操作系统返回值0，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代表程序成功执行</a:t>
              </a:r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955" y="5492"/>
              <a:ext cx="2225" cy="51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4322" y="5700"/>
              <a:ext cx="4262" cy="1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04800" y="4195445"/>
            <a:ext cx="3997325" cy="2444750"/>
            <a:chOff x="480" y="6607"/>
            <a:chExt cx="6295" cy="3850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3" y="7609"/>
              <a:ext cx="6092" cy="2849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480" y="6607"/>
              <a:ext cx="1930" cy="7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800">
                  <a:latin typeface="华文新魏" panose="02010800040101010101" charset="-122"/>
                  <a:ea typeface="华文新魏" panose="02010800040101010101" charset="-122"/>
                </a:rPr>
                <a:t>注释：</a:t>
              </a:r>
              <a:endParaRPr lang="zh-CN" altLang="en-US" sz="28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47365" y="4650105"/>
            <a:ext cx="6687185" cy="501650"/>
            <a:chOff x="4799" y="7323"/>
            <a:chExt cx="10531" cy="790"/>
          </a:xfrm>
        </p:grpSpPr>
        <p:sp>
          <p:nvSpPr>
            <p:cNvPr id="33" name="矩形 32"/>
            <p:cNvSpPr/>
            <p:nvPr/>
          </p:nvSpPr>
          <p:spPr>
            <a:xfrm>
              <a:off x="4799" y="7595"/>
              <a:ext cx="1873" cy="51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V="1">
              <a:off x="6672" y="7674"/>
              <a:ext cx="2144" cy="25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8930" y="7323"/>
              <a:ext cx="64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//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：单行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注释</a:t>
              </a:r>
              <a:endPara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46405" y="5404485"/>
            <a:ext cx="9215755" cy="1182370"/>
            <a:chOff x="703" y="8511"/>
            <a:chExt cx="14513" cy="1862"/>
          </a:xfrm>
        </p:grpSpPr>
        <p:sp>
          <p:nvSpPr>
            <p:cNvPr id="34" name="矩形 33"/>
            <p:cNvSpPr/>
            <p:nvPr/>
          </p:nvSpPr>
          <p:spPr>
            <a:xfrm>
              <a:off x="703" y="8511"/>
              <a:ext cx="672" cy="51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109" y="9855"/>
              <a:ext cx="672" cy="51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816" y="8833"/>
              <a:ext cx="64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/* */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：多行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注释</a:t>
              </a:r>
              <a:endPara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>
            <a:xfrm>
              <a:off x="1465" y="8810"/>
              <a:ext cx="7188" cy="4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flipV="1">
              <a:off x="1691" y="9467"/>
              <a:ext cx="6962" cy="4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64947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30841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基本语法与结构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rcRect l="2884"/>
          <a:stretch>
            <a:fillRect/>
          </a:stretch>
        </p:blipFill>
        <p:spPr>
          <a:xfrm>
            <a:off x="328930" y="980440"/>
            <a:ext cx="3621405" cy="55010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28930" y="1790700"/>
            <a:ext cx="2749550" cy="49212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3091180" y="633095"/>
            <a:ext cx="2845435" cy="13315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083935" y="99060"/>
            <a:ext cx="584898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函数声明：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①void：函数的类型，影响函数的调用、返回值以及其中的变量值...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②example：函数命名，取决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于用户自己，最好是符合此函数功能的命名。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9805" y="1934845"/>
            <a:ext cx="8737600" cy="1076325"/>
            <a:chOff x="1543" y="3047"/>
            <a:chExt cx="13760" cy="1695"/>
          </a:xfrm>
        </p:grpSpPr>
        <p:sp>
          <p:nvSpPr>
            <p:cNvPr id="20" name="矩形 19"/>
            <p:cNvSpPr/>
            <p:nvPr/>
          </p:nvSpPr>
          <p:spPr>
            <a:xfrm>
              <a:off x="1543" y="3570"/>
              <a:ext cx="2145" cy="607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V="1">
              <a:off x="3791" y="3566"/>
              <a:ext cx="4448" cy="4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342" y="3047"/>
              <a:ext cx="6961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变量声明：</a:t>
              </a:r>
              <a:endPara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  <a:p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①</a:t>
              </a:r>
              <a:r>
                <a:rPr lang="en-US" altLang="zh-CN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int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：变量的类型，影响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输入输出。</a:t>
              </a:r>
              <a:endPara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  <a:p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②</a:t>
              </a:r>
              <a:r>
                <a:rPr lang="en-US" altLang="zh-CN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a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：变量命名，取决</a:t>
              </a:r>
              <a:r>
                <a:rPr lang="zh-CN" altLang="en-US" sz="2000"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于用户自己。</a:t>
              </a:r>
              <a:endPara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25035" y="3011170"/>
            <a:ext cx="6635750" cy="3835400"/>
            <a:chOff x="7441" y="4742"/>
            <a:chExt cx="10450" cy="604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rcRect t="5107"/>
            <a:stretch>
              <a:fillRect/>
            </a:stretch>
          </p:blipFill>
          <p:spPr>
            <a:xfrm>
              <a:off x="7441" y="4742"/>
              <a:ext cx="10450" cy="604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0895" y="5525"/>
              <a:ext cx="224" cy="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64947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30841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基本语法与结构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rcRect l="2884"/>
          <a:stretch>
            <a:fillRect/>
          </a:stretch>
        </p:blipFill>
        <p:spPr>
          <a:xfrm>
            <a:off x="328930" y="980440"/>
            <a:ext cx="3621405" cy="550100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57910" y="3538220"/>
            <a:ext cx="1362075" cy="38544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433320" y="3164205"/>
            <a:ext cx="2066290" cy="5372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759325" y="2087880"/>
            <a:ext cx="4420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语句：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一定</a:t>
            </a:r>
            <a:r>
              <a:rPr lang="zh-CN" altLang="en-US" sz="2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要使用正确的字符！</a:t>
            </a:r>
            <a:endParaRPr lang="zh-CN" altLang="en-US" sz="2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930" y="2945130"/>
            <a:ext cx="5653405" cy="26587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64947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30841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基本语法与结构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02585" y="1607185"/>
            <a:ext cx="6092190" cy="4702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一．</a:t>
            </a:r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getchar：输入一个字符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二．</a:t>
            </a:r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putchar：一个一个输出字符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三．</a:t>
            </a:r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scanf：可以输入多种类型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四．</a:t>
            </a:r>
            <a:r>
              <a:rPr lang="zh-CN" altLang="en-US" sz="2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printf：输出语句</a:t>
            </a:r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28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43905" y="203835"/>
            <a:ext cx="2934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输入与输出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5" y="1310005"/>
            <a:ext cx="2459990" cy="22644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870" y="3767455"/>
            <a:ext cx="2945130" cy="25419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64947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30841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基本语法与结构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98115" y="1298575"/>
            <a:ext cx="8550910" cy="5130165"/>
          </a:xfrm>
          <a:prstGeom prst="rect">
            <a:avLst/>
          </a:prstGeom>
          <a:solidFill>
            <a:srgbClr val="4F949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12725" y="3327400"/>
            <a:ext cx="2343150" cy="55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·if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945" y="1415415"/>
            <a:ext cx="6857365" cy="4895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1F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img/ppt/photo/tpl0002-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950208" cy="3230880"/>
          </a:xfrm>
          <a:prstGeom prst="rect">
            <a:avLst/>
          </a:prstGeom>
        </p:spPr>
      </p:pic>
      <p:pic>
        <p:nvPicPr>
          <p:cNvPr id="3" name="Image 1" descr="/img/ppt/photo/tpl0002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64" y="3255264"/>
            <a:ext cx="1316736" cy="1840992"/>
          </a:xfrm>
          <a:prstGeom prst="rect">
            <a:avLst/>
          </a:prstGeom>
        </p:spPr>
      </p:pic>
      <p:pic>
        <p:nvPicPr>
          <p:cNvPr id="4" name="Image 2" descr="/img/ppt/photo/tpl000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296" y="5242560"/>
            <a:ext cx="2609088" cy="163372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586105" y="161925"/>
            <a:ext cx="4649470" cy="536575"/>
          </a:xfrm>
          <a:prstGeom prst="roundRect">
            <a:avLst>
              <a:gd name="adj" fmla="val 50000"/>
            </a:avLst>
          </a:prstGeom>
          <a:solidFill>
            <a:srgbClr val="C3DEE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35" y="64135"/>
            <a:ext cx="839470" cy="799465"/>
          </a:xfrm>
          <a:prstGeom prst="ellipse">
            <a:avLst/>
          </a:prstGeom>
          <a:solidFill>
            <a:srgbClr val="E5F1F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2725" y="99060"/>
            <a:ext cx="717550" cy="705485"/>
          </a:xfrm>
          <a:prstGeom prst="ellipse">
            <a:avLst/>
          </a:prstGeom>
          <a:solidFill>
            <a:srgbClr val="54A8A2">
              <a:alpha val="89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9805" y="161925"/>
            <a:ext cx="3084195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solidFill>
                  <a:schemeClr val="tx1">
                    <a:alpha val="70000"/>
                  </a:schemeClr>
                </a:solidFill>
                <a:latin typeface="Aa颜真卿多宝塔碑 (非商业使用)" panose="02010600010101010101" charset="-122"/>
                <a:ea typeface="Aa颜真卿多宝塔碑 (非商业使用)" panose="02010600010101010101" charset="-122"/>
                <a:sym typeface="+mn-ea"/>
              </a:rPr>
              <a:t>基本语法与结构</a:t>
            </a:r>
            <a:endParaRPr lang="zh-CN" altLang="en-US" sz="3200">
              <a:solidFill>
                <a:schemeClr val="tx1">
                  <a:alpha val="70000"/>
                </a:schemeClr>
              </a:solidFill>
              <a:latin typeface="Aa颜真卿多宝塔碑 (非商业使用)" panose="02010600010101010101" charset="-122"/>
              <a:ea typeface="Aa颜真卿多宝塔碑 (非商业使用)" panose="02010600010101010101" charset="-122"/>
            </a:endParaRPr>
          </a:p>
        </p:txBody>
      </p:sp>
      <p:pic>
        <p:nvPicPr>
          <p:cNvPr id="7" name="图片 6" descr="线性数据图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30" y="203835"/>
            <a:ext cx="494665" cy="4946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23940" y="16192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基本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50970" y="1298575"/>
            <a:ext cx="7298055" cy="5130165"/>
          </a:xfrm>
          <a:prstGeom prst="rect">
            <a:avLst/>
          </a:prstGeom>
          <a:solidFill>
            <a:srgbClr val="4F949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8930" y="3327400"/>
            <a:ext cx="3779520" cy="55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·switch</a:t>
            </a:r>
            <a:r>
              <a:rPr lang="zh-CN" altLang="en-US" sz="4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语句</a:t>
            </a:r>
            <a:endParaRPr lang="zh-CN" altLang="en-US" sz="40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155" y="1298575"/>
            <a:ext cx="5353685" cy="513016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10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11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12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13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14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15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16.xml><?xml version="1.0" encoding="utf-8"?>
<p:tagLst xmlns:p="http://schemas.openxmlformats.org/presentationml/2006/main">
  <p:tag name="COMMONDATA" val="eyJoZGlkIjoiOTk1NGEzNTY2MjhhOTFhNDYxNmFjNGVmOTEwNmIxOGYifQ=="/>
  <p:tag name="RESOURCE_RECORD_KEY" val="{&quot;10&quot;:[19971028,19971025,19963837]}"/>
</p:tagLst>
</file>

<file path=ppt/tags/tag2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3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4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5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6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7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8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ags/tag9.xml><?xml version="1.0" encoding="utf-8"?>
<p:tagLst xmlns:p="http://schemas.openxmlformats.org/presentationml/2006/main">
  <p:tag name="KSO_WM_DIAGRAM_VIRTUALLY_FRAME" val="{&quot;height&quot;:533.05,&quot;left&quot;:369.4,&quot;top&quot;:7.8,&quot;width&quot;:470.5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1215</Words>
  <Application>WPS 演示</Application>
  <PresentationFormat>宽屏</PresentationFormat>
  <Paragraphs>247</Paragraphs>
  <Slides>27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幼圆</vt:lpstr>
      <vt:lpstr>华文中宋</vt:lpstr>
      <vt:lpstr>华文彩云</vt:lpstr>
      <vt:lpstr>华文琥珀</vt:lpstr>
      <vt:lpstr>Aa颜真卿多宝塔碑 (非商业使用)</vt:lpstr>
      <vt:lpstr>华文新魏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陈维仪</dc:creator>
  <cp:lastModifiedBy>c</cp:lastModifiedBy>
  <cp:revision>32</cp:revision>
  <dcterms:created xsi:type="dcterms:W3CDTF">2023-08-09T12:44:00Z</dcterms:created>
  <dcterms:modified xsi:type="dcterms:W3CDTF">2024-11-22T07:22:20Z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2052-12.1.0.18912</vt:lpwstr>
  </property>
</Properties>
</file>